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939" y="95503"/>
            <a:ext cx="412877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773758"/>
            <a:ext cx="7767319" cy="3441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70175" y="6457559"/>
            <a:ext cx="2150745" cy="36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2720"/>
              </a:lnSpc>
            </a:pPr>
            <a:r>
              <a:rPr spc="-5" dirty="0"/>
              <a:t>CON</a:t>
            </a:r>
            <a:r>
              <a:rPr spc="-65" dirty="0"/>
              <a:t>T</a:t>
            </a:r>
            <a:r>
              <a:rPr spc="-5" dirty="0"/>
              <a:t>OURI</a:t>
            </a:r>
            <a:r>
              <a:rPr spc="-15" dirty="0"/>
              <a:t>N</a:t>
            </a:r>
            <a:r>
              <a:rPr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78164" y="6541123"/>
            <a:ext cx="45656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006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209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553998"/>
          </a:xfrm>
        </p:spPr>
        <p:txBody>
          <a:bodyPr/>
          <a:lstStyle/>
          <a:p>
            <a:pPr algn="ctr"/>
            <a:r>
              <a:rPr lang="en-US" sz="3600" u="none" dirty="0" smtClean="0"/>
              <a:t>Contouring </a:t>
            </a:r>
            <a:endParaRPr lang="en-US" sz="3600" u="none" dirty="0"/>
          </a:p>
        </p:txBody>
      </p:sp>
    </p:spTree>
    <p:extLst>
      <p:ext uri="{BB962C8B-B14F-4D97-AF65-F5344CB8AC3E}">
        <p14:creationId xmlns:p14="http://schemas.microsoft.com/office/powerpoint/2010/main" val="117092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24053"/>
            <a:ext cx="8341995" cy="4736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28015">
              <a:lnSpc>
                <a:spcPct val="100000"/>
              </a:lnSpc>
              <a:spcBef>
                <a:spcPts val="105"/>
              </a:spcBef>
            </a:pPr>
            <a:r>
              <a:rPr sz="32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COMMON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VALUES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 THE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u="heavy" spc="-3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-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endParaRPr sz="3200">
              <a:latin typeface="Times New Roman"/>
              <a:cs typeface="Times New Roman"/>
            </a:endParaRPr>
          </a:p>
          <a:p>
            <a:pPr marL="88900" marR="5080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following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common values of the  contour interval adopted for various</a:t>
            </a:r>
            <a:r>
              <a:rPr sz="3200" b="1" spc="-22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purposes:-</a:t>
            </a:r>
            <a:endParaRPr sz="3200">
              <a:latin typeface="Times New Roman"/>
              <a:cs typeface="Times New Roman"/>
            </a:endParaRPr>
          </a:p>
          <a:p>
            <a:pPr marL="536575" marR="344170" indent="-372110">
              <a:lnSpc>
                <a:spcPct val="100000"/>
              </a:lnSpc>
              <a:spcBef>
                <a:spcPts val="2525"/>
              </a:spcBef>
            </a:pPr>
            <a:r>
              <a:rPr sz="3200" b="1" spc="-5" dirty="0">
                <a:latin typeface="Times New Roman"/>
                <a:cs typeface="Times New Roman"/>
              </a:rPr>
              <a:t>i) </a:t>
            </a:r>
            <a:r>
              <a:rPr sz="3200" b="1" dirty="0">
                <a:latin typeface="Times New Roman"/>
                <a:cs typeface="Times New Roman"/>
              </a:rPr>
              <a:t>For large scale </a:t>
            </a:r>
            <a:r>
              <a:rPr sz="3200" b="1" spc="-5" dirty="0">
                <a:latin typeface="Times New Roman"/>
                <a:cs typeface="Times New Roman"/>
              </a:rPr>
              <a:t>maps </a:t>
            </a:r>
            <a:r>
              <a:rPr sz="3200" b="1" dirty="0">
                <a:latin typeface="Times New Roman"/>
                <a:cs typeface="Times New Roman"/>
              </a:rPr>
              <a:t>of flat </a:t>
            </a:r>
            <a:r>
              <a:rPr sz="3200" b="1" spc="-25" dirty="0">
                <a:latin typeface="Times New Roman"/>
                <a:cs typeface="Times New Roman"/>
              </a:rPr>
              <a:t>country, </a:t>
            </a:r>
            <a:r>
              <a:rPr sz="3200" b="1" dirty="0">
                <a:latin typeface="Times New Roman"/>
                <a:cs typeface="Times New Roman"/>
              </a:rPr>
              <a:t>for  </a:t>
            </a:r>
            <a:r>
              <a:rPr sz="3200" b="1" spc="-5" dirty="0">
                <a:latin typeface="Times New Roman"/>
                <a:cs typeface="Times New Roman"/>
              </a:rPr>
              <a:t>building </a:t>
            </a:r>
            <a:r>
              <a:rPr sz="3200" b="1" dirty="0">
                <a:latin typeface="Times New Roman"/>
                <a:cs typeface="Times New Roman"/>
              </a:rPr>
              <a:t>sites, for </a:t>
            </a:r>
            <a:r>
              <a:rPr sz="3200" b="1" spc="-5" dirty="0">
                <a:latin typeface="Times New Roman"/>
                <a:cs typeface="Times New Roman"/>
              </a:rPr>
              <a:t>detailed </a:t>
            </a:r>
            <a:r>
              <a:rPr sz="3200" b="1" dirty="0">
                <a:latin typeface="Times New Roman"/>
                <a:cs typeface="Times New Roman"/>
              </a:rPr>
              <a:t>design work</a:t>
            </a:r>
            <a:r>
              <a:rPr sz="3200" b="1" spc="-12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  for calculation of quantities of earth</a:t>
            </a:r>
            <a:r>
              <a:rPr sz="3200" b="1" spc="-1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work;</a:t>
            </a:r>
            <a:endParaRPr sz="3200">
              <a:latin typeface="Times New Roman"/>
              <a:cs typeface="Times New Roman"/>
            </a:endParaRPr>
          </a:p>
          <a:p>
            <a:pPr marL="571500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0.2 to 0.5</a:t>
            </a:r>
            <a:r>
              <a:rPr sz="3200" b="1" spc="-4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4476" y="6475474"/>
            <a:ext cx="35082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30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88794" y="6457559"/>
            <a:ext cx="215265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03767" y="649631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10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24053"/>
            <a:ext cx="8284209" cy="5148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0230">
              <a:lnSpc>
                <a:spcPct val="100000"/>
              </a:lnSpc>
              <a:spcBef>
                <a:spcPts val="105"/>
              </a:spcBef>
            </a:pPr>
            <a:r>
              <a:rPr sz="32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COMMON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VALUES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OF THE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u="heavy" spc="-3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-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67754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ii)	For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reservoirs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town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planning</a:t>
            </a:r>
            <a:r>
              <a:rPr sz="3200" b="1" spc="-1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schemes;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0.5 to</a:t>
            </a:r>
            <a:r>
              <a:rPr sz="3200" b="1" spc="-2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2m.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688975" indent="-676910">
              <a:lnSpc>
                <a:spcPct val="100000"/>
              </a:lnSpc>
              <a:spcBef>
                <a:spcPts val="5"/>
              </a:spcBef>
              <a:buAutoNum type="romanLcParenR" startAt="3"/>
              <a:tabLst>
                <a:tab pos="688975" algn="l"/>
                <a:tab pos="689610" algn="l"/>
                <a:tab pos="491617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For</a:t>
            </a:r>
            <a:r>
              <a:rPr sz="3200" b="1" spc="-5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location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surveys.	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2 to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3m.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0099"/>
              </a:buClr>
              <a:buFont typeface="Times New Roman"/>
              <a:buAutoNum type="romanLcParenR" startAt="3"/>
            </a:pPr>
            <a:endParaRPr sz="3300">
              <a:latin typeface="Times New Roman"/>
              <a:cs typeface="Times New Roman"/>
            </a:endParaRPr>
          </a:p>
          <a:p>
            <a:pPr marL="384175" marR="5080" indent="-372110">
              <a:lnSpc>
                <a:spcPct val="100000"/>
              </a:lnSpc>
              <a:buAutoNum type="romanLcParenR" startAt="3"/>
              <a:tabLst>
                <a:tab pos="666115" algn="l"/>
                <a:tab pos="666750" algn="l"/>
                <a:tab pos="4074160" algn="l"/>
                <a:tab pos="531812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small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scale maps of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broken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country</a:t>
            </a:r>
            <a:r>
              <a:rPr sz="3200" b="1" spc="-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and  general topographic	work;	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3m,5m,10m,or  25m.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4476" y="6475474"/>
            <a:ext cx="28986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30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88794" y="6457559"/>
            <a:ext cx="215265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03767" y="649631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11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95503"/>
            <a:ext cx="8009890" cy="539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CHARACTERISTICS OF</a:t>
            </a:r>
            <a:r>
              <a:rPr sz="3200" b="1" u="heavy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CONTOURS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927100" marR="5080" indent="-712470">
              <a:lnSpc>
                <a:spcPct val="100000"/>
              </a:lnSpc>
              <a:buClr>
                <a:srgbClr val="CC3300"/>
              </a:buClr>
              <a:buAutoNum type="romanLcParenR"/>
              <a:tabLst>
                <a:tab pos="847725" algn="l"/>
                <a:tab pos="848360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All points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contour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have the</a:t>
            </a:r>
            <a:r>
              <a:rPr sz="3200" b="1" spc="-15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same  elevation.</a:t>
            </a:r>
            <a:endParaRPr sz="3200">
              <a:latin typeface="Times New Roman"/>
              <a:cs typeface="Times New Roman"/>
            </a:endParaRPr>
          </a:p>
          <a:p>
            <a:pPr marL="724535" marR="62865" indent="-509905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Font typeface="Times New Roman"/>
              <a:buAutoNum type="romanLcParenR"/>
              <a:tabLst>
                <a:tab pos="779145" algn="l"/>
                <a:tab pos="779780" algn="l"/>
                <a:tab pos="2439670" algn="l"/>
              </a:tabLst>
            </a:pPr>
            <a:r>
              <a:rPr dirty="0"/>
              <a:t>	</a:t>
            </a:r>
            <a:r>
              <a:rPr sz="3200" b="1" dirty="0">
                <a:latin typeface="Times New Roman"/>
                <a:cs typeface="Times New Roman"/>
              </a:rPr>
              <a:t>Flat </a:t>
            </a:r>
            <a:r>
              <a:rPr sz="3200" b="1" spc="-10" dirty="0">
                <a:latin typeface="Times New Roman"/>
                <a:cs typeface="Times New Roman"/>
              </a:rPr>
              <a:t>ground </a:t>
            </a:r>
            <a:r>
              <a:rPr sz="3200" b="1" dirty="0">
                <a:latin typeface="Times New Roman"/>
                <a:cs typeface="Times New Roman"/>
              </a:rPr>
              <a:t>is indicated </a:t>
            </a:r>
            <a:r>
              <a:rPr sz="3200" b="1" spc="-10" dirty="0">
                <a:latin typeface="Times New Roman"/>
                <a:cs typeface="Times New Roman"/>
              </a:rPr>
              <a:t>where </a:t>
            </a:r>
            <a:r>
              <a:rPr sz="3200" b="1" dirty="0">
                <a:latin typeface="Times New Roman"/>
                <a:cs typeface="Times New Roman"/>
              </a:rPr>
              <a:t>the  contours	</a:t>
            </a:r>
            <a:r>
              <a:rPr sz="3200" b="1" spc="-15" dirty="0">
                <a:latin typeface="Times New Roman"/>
                <a:cs typeface="Times New Roman"/>
              </a:rPr>
              <a:t>are </a:t>
            </a:r>
            <a:r>
              <a:rPr sz="3200" b="1" dirty="0">
                <a:latin typeface="Times New Roman"/>
                <a:cs typeface="Times New Roman"/>
              </a:rPr>
              <a:t>widely separated and steep-  slope </a:t>
            </a:r>
            <a:r>
              <a:rPr sz="3200" b="1" spc="-10" dirty="0">
                <a:latin typeface="Times New Roman"/>
                <a:cs typeface="Times New Roman"/>
              </a:rPr>
              <a:t>where </a:t>
            </a:r>
            <a:r>
              <a:rPr sz="3200" b="1" dirty="0">
                <a:latin typeface="Times New Roman"/>
                <a:cs typeface="Times New Roman"/>
              </a:rPr>
              <a:t>they run close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30" dirty="0">
                <a:latin typeface="Times New Roman"/>
                <a:cs typeface="Times New Roman"/>
              </a:rPr>
              <a:t>together.</a:t>
            </a:r>
            <a:endParaRPr sz="3200">
              <a:latin typeface="Times New Roman"/>
              <a:cs typeface="Times New Roman"/>
            </a:endParaRPr>
          </a:p>
          <a:p>
            <a:pPr marL="724535" marR="506095" indent="-610235">
              <a:lnSpc>
                <a:spcPct val="100000"/>
              </a:lnSpc>
              <a:buClr>
                <a:srgbClr val="CC3300"/>
              </a:buClr>
              <a:buFont typeface="Times New Roman"/>
              <a:buAutoNum type="romanLcParenR"/>
              <a:tabLst>
                <a:tab pos="768350" algn="l"/>
                <a:tab pos="768985" algn="l"/>
              </a:tabLst>
            </a:pPr>
            <a:r>
              <a:rPr dirty="0"/>
              <a:t>	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uniform slope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indicated when the  contour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lines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uniformly spaced</a:t>
            </a:r>
            <a:r>
              <a:rPr sz="3200" b="1" spc="-14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824865" marR="473709" indent="-710565">
              <a:lnSpc>
                <a:spcPct val="100000"/>
              </a:lnSpc>
              <a:buClr>
                <a:srgbClr val="CC3300"/>
              </a:buClr>
              <a:buAutoNum type="romanLcParenR"/>
              <a:tabLst>
                <a:tab pos="745490" algn="l"/>
                <a:tab pos="746125" algn="l"/>
              </a:tabLst>
            </a:pPr>
            <a:r>
              <a:rPr sz="3200" b="1" dirty="0">
                <a:latin typeface="Times New Roman"/>
                <a:cs typeface="Times New Roman"/>
              </a:rPr>
              <a:t>A plane surface when they </a:t>
            </a:r>
            <a:r>
              <a:rPr sz="3200" b="1" spc="-15" dirty="0">
                <a:latin typeface="Times New Roman"/>
                <a:cs typeface="Times New Roman"/>
              </a:rPr>
              <a:t>are</a:t>
            </a:r>
            <a:r>
              <a:rPr sz="3200" b="1" spc="-27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straight,  parallel and equally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spaced.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89276" y="6475474"/>
            <a:ext cx="25176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978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93975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03767" y="6496317"/>
            <a:ext cx="30416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12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476453"/>
            <a:ext cx="815149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dirty="0"/>
              <a:t>Contour</a:t>
            </a:r>
            <a:r>
              <a:rPr u="none" dirty="0"/>
              <a:t> </a:t>
            </a:r>
            <a:r>
              <a:rPr u="none" dirty="0">
                <a:solidFill>
                  <a:srgbClr val="000099"/>
                </a:solidFill>
              </a:rPr>
              <a:t>An </a:t>
            </a:r>
            <a:r>
              <a:rPr u="none" spc="-5" dirty="0">
                <a:solidFill>
                  <a:srgbClr val="000099"/>
                </a:solidFill>
              </a:rPr>
              <a:t>imaginary line on the </a:t>
            </a:r>
            <a:r>
              <a:rPr u="none" spc="-10" dirty="0">
                <a:solidFill>
                  <a:srgbClr val="000099"/>
                </a:solidFill>
              </a:rPr>
              <a:t>ground  </a:t>
            </a:r>
            <a:r>
              <a:rPr u="none" dirty="0">
                <a:solidFill>
                  <a:srgbClr val="000099"/>
                </a:solidFill>
              </a:rPr>
              <a:t>surface </a:t>
            </a:r>
            <a:r>
              <a:rPr u="none" spc="-5" dirty="0">
                <a:solidFill>
                  <a:srgbClr val="000099"/>
                </a:solidFill>
              </a:rPr>
              <a:t>joining the points of equal elevation is  </a:t>
            </a:r>
            <a:r>
              <a:rPr u="none" dirty="0">
                <a:solidFill>
                  <a:srgbClr val="000099"/>
                </a:solidFill>
              </a:rPr>
              <a:t>known as</a:t>
            </a:r>
            <a:r>
              <a:rPr u="none" spc="-30" dirty="0">
                <a:solidFill>
                  <a:srgbClr val="000099"/>
                </a:solidFill>
              </a:rPr>
              <a:t> </a:t>
            </a:r>
            <a:r>
              <a:rPr u="none" spc="-35" dirty="0">
                <a:solidFill>
                  <a:srgbClr val="000099"/>
                </a:solidFill>
              </a:rPr>
              <a:t>contour.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2305938"/>
            <a:ext cx="784542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imes New Roman"/>
                <a:cs typeface="Times New Roman"/>
              </a:rPr>
              <a:t>In other words, </a:t>
            </a:r>
            <a:r>
              <a:rPr sz="3200" b="1" spc="-5" dirty="0">
                <a:latin typeface="Times New Roman"/>
                <a:cs typeface="Times New Roman"/>
              </a:rPr>
              <a:t>contour is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line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3200" b="1" dirty="0">
                <a:latin typeface="Times New Roman"/>
                <a:cs typeface="Times New Roman"/>
              </a:rPr>
              <a:t>which </a:t>
            </a:r>
            <a:r>
              <a:rPr sz="3200" b="1" spc="-5" dirty="0">
                <a:latin typeface="Times New Roman"/>
                <a:cs typeface="Times New Roman"/>
              </a:rPr>
              <a:t>the  </a:t>
            </a:r>
            <a:r>
              <a:rPr sz="3200" b="1" spc="-10" dirty="0">
                <a:latin typeface="Times New Roman"/>
                <a:cs typeface="Times New Roman"/>
              </a:rPr>
              <a:t>ground </a:t>
            </a:r>
            <a:r>
              <a:rPr sz="3200" b="1" dirty="0">
                <a:latin typeface="Times New Roman"/>
                <a:cs typeface="Times New Roman"/>
              </a:rPr>
              <a:t>surface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intersected </a:t>
            </a:r>
            <a:r>
              <a:rPr sz="3200" b="1" spc="-10" dirty="0">
                <a:latin typeface="Times New Roman"/>
                <a:cs typeface="Times New Roman"/>
              </a:rPr>
              <a:t>by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latin typeface="Times New Roman"/>
                <a:cs typeface="Times New Roman"/>
              </a:rPr>
              <a:t>level  </a:t>
            </a:r>
            <a:r>
              <a:rPr sz="3200" b="1" dirty="0">
                <a:latin typeface="Times New Roman"/>
                <a:cs typeface="Times New Roman"/>
              </a:rPr>
              <a:t>surface obtained </a:t>
            </a:r>
            <a:r>
              <a:rPr sz="3200" b="1" spc="-5" dirty="0">
                <a:latin typeface="Times New Roman"/>
                <a:cs typeface="Times New Roman"/>
              </a:rPr>
              <a:t>by joining points of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equal 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elevation</a:t>
            </a:r>
            <a:r>
              <a:rPr sz="3200" b="1" dirty="0">
                <a:latin typeface="Times New Roman"/>
                <a:cs typeface="Times New Roman"/>
              </a:rPr>
              <a:t>. This </a:t>
            </a:r>
            <a:r>
              <a:rPr sz="3200" b="1" spc="-5" dirty="0">
                <a:latin typeface="Times New Roman"/>
                <a:cs typeface="Times New Roman"/>
              </a:rPr>
              <a:t>line </a:t>
            </a:r>
            <a:r>
              <a:rPr sz="3200" b="1" dirty="0">
                <a:latin typeface="Times New Roman"/>
                <a:cs typeface="Times New Roman"/>
              </a:rPr>
              <a:t>on </a:t>
            </a:r>
            <a:r>
              <a:rPr sz="3200" b="1" spc="-5" dirty="0">
                <a:latin typeface="Times New Roman"/>
                <a:cs typeface="Times New Roman"/>
              </a:rPr>
              <a:t>the </a:t>
            </a:r>
            <a:r>
              <a:rPr sz="3200" b="1" dirty="0">
                <a:latin typeface="Times New Roman"/>
                <a:cs typeface="Times New Roman"/>
              </a:rPr>
              <a:t>map </a:t>
            </a:r>
            <a:r>
              <a:rPr sz="3200" b="1" spc="-15" dirty="0">
                <a:latin typeface="Times New Roman"/>
                <a:cs typeface="Times New Roman"/>
              </a:rPr>
              <a:t>represents </a:t>
            </a:r>
            <a:r>
              <a:rPr sz="3200" b="1" dirty="0">
                <a:latin typeface="Times New Roman"/>
                <a:cs typeface="Times New Roman"/>
              </a:rPr>
              <a:t>a  contour and </a:t>
            </a:r>
            <a:r>
              <a:rPr sz="3200" b="1" spc="-5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called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contour</a:t>
            </a:r>
            <a:r>
              <a:rPr sz="3200" b="1" spc="-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line</a:t>
            </a:r>
            <a:r>
              <a:rPr sz="3200" b="1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10600" y="6400800"/>
            <a:ext cx="53340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10600" y="6400800"/>
            <a:ext cx="533400" cy="457200"/>
          </a:xfrm>
          <a:custGeom>
            <a:avLst/>
            <a:gdLst/>
            <a:ahLst/>
            <a:cxnLst/>
            <a:rect l="l" t="t" r="r" b="b"/>
            <a:pathLst>
              <a:path w="533400" h="457200">
                <a:moveTo>
                  <a:pt x="0" y="457200"/>
                </a:moveTo>
                <a:lnTo>
                  <a:pt x="533400" y="457200"/>
                </a:lnTo>
                <a:lnTo>
                  <a:pt x="533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797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477000"/>
            <a:ext cx="8686800" cy="381000"/>
          </a:xfrm>
          <a:custGeom>
            <a:avLst/>
            <a:gdLst/>
            <a:ahLst/>
            <a:cxnLst/>
            <a:rect l="l" t="t" r="r" b="b"/>
            <a:pathLst>
              <a:path w="8686800" h="381000">
                <a:moveTo>
                  <a:pt x="0" y="381000"/>
                </a:moveTo>
                <a:lnTo>
                  <a:pt x="8686800" y="381000"/>
                </a:lnTo>
                <a:lnTo>
                  <a:pt x="86868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6275" y="6475474"/>
            <a:ext cx="3203448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54836" y="6429754"/>
            <a:ext cx="2570988" cy="428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62" y="6424371"/>
            <a:ext cx="8606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796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67762" y="6405562"/>
            <a:ext cx="371475" cy="45275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8191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64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62127"/>
            <a:ext cx="8227059" cy="417131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02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u="heavy" spc="-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Map</a:t>
            </a:r>
            <a:endParaRPr sz="3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map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showing contour lines is known 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as </a:t>
            </a:r>
            <a:r>
              <a:rPr sz="3200" b="1" spc="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Contour</a:t>
            </a:r>
            <a:r>
              <a:rPr sz="3200" b="1" spc="-9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map.</a:t>
            </a:r>
            <a:endParaRPr sz="3200">
              <a:latin typeface="Times New Roman"/>
              <a:cs typeface="Times New Roman"/>
            </a:endParaRPr>
          </a:p>
          <a:p>
            <a:pPr marL="12700" marR="5080" indent="78740" algn="just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latin typeface="Times New Roman"/>
                <a:cs typeface="Times New Roman"/>
              </a:rPr>
              <a:t>contour </a:t>
            </a:r>
            <a:r>
              <a:rPr sz="3200" b="1" dirty="0">
                <a:latin typeface="Times New Roman"/>
                <a:cs typeface="Times New Roman"/>
              </a:rPr>
              <a:t>map gives an idea of </a:t>
            </a:r>
            <a:r>
              <a:rPr sz="3200" b="1" spc="-5" dirty="0">
                <a:latin typeface="Times New Roman"/>
                <a:cs typeface="Times New Roman"/>
              </a:rPr>
              <a:t>the altitudes </a:t>
            </a:r>
            <a:r>
              <a:rPr sz="3200" b="1" spc="5" dirty="0">
                <a:latin typeface="Times New Roman"/>
                <a:cs typeface="Times New Roman"/>
              </a:rPr>
              <a:t>of 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surface </a:t>
            </a:r>
            <a:r>
              <a:rPr sz="3200" b="1" spc="-10" dirty="0">
                <a:latin typeface="Times New Roman"/>
                <a:cs typeface="Times New Roman"/>
              </a:rPr>
              <a:t>features </a:t>
            </a:r>
            <a:r>
              <a:rPr sz="3200" b="1" dirty="0">
                <a:latin typeface="Times New Roman"/>
                <a:cs typeface="Times New Roman"/>
              </a:rPr>
              <a:t>as well as their </a:t>
            </a:r>
            <a:r>
              <a:rPr sz="3200" b="1" spc="-10" dirty="0">
                <a:latin typeface="Times New Roman"/>
                <a:cs typeface="Times New Roman"/>
              </a:rPr>
              <a:t>relative  </a:t>
            </a:r>
            <a:r>
              <a:rPr sz="2800" b="1" dirty="0">
                <a:latin typeface="Arial"/>
                <a:cs typeface="Arial"/>
              </a:rPr>
              <a:t>p</a:t>
            </a:r>
            <a:r>
              <a:rPr sz="3200" b="1" dirty="0">
                <a:latin typeface="Times New Roman"/>
                <a:cs typeface="Times New Roman"/>
              </a:rPr>
              <a:t>ositions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2800" b="1" spc="-5" dirty="0">
                <a:latin typeface="Arial"/>
                <a:cs typeface="Arial"/>
              </a:rPr>
              <a:t>p</a:t>
            </a:r>
            <a:r>
              <a:rPr sz="3200" b="1" spc="-5" dirty="0">
                <a:latin typeface="Times New Roman"/>
                <a:cs typeface="Times New Roman"/>
              </a:rPr>
              <a:t>lan </a:t>
            </a:r>
            <a:r>
              <a:rPr sz="3200" b="1" dirty="0">
                <a:latin typeface="Times New Roman"/>
                <a:cs typeface="Times New Roman"/>
              </a:rPr>
              <a:t>serves </a:t>
            </a:r>
            <a:r>
              <a:rPr sz="3200" b="1" spc="-5" dirty="0">
                <a:latin typeface="Times New Roman"/>
                <a:cs typeface="Times New Roman"/>
              </a:rPr>
              <a:t>the purpose of both, </a:t>
            </a:r>
            <a:r>
              <a:rPr sz="3200" b="1" dirty="0">
                <a:latin typeface="Times New Roman"/>
                <a:cs typeface="Times New Roman"/>
              </a:rPr>
              <a:t>a 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plan </a:t>
            </a:r>
            <a:r>
              <a:rPr sz="3200" b="1" dirty="0">
                <a:latin typeface="Times New Roman"/>
                <a:cs typeface="Times New Roman"/>
              </a:rPr>
              <a:t>and a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66"/>
                </a:solidFill>
                <a:latin typeface="Times New Roman"/>
                <a:cs typeface="Times New Roman"/>
              </a:rPr>
              <a:t>section</a:t>
            </a:r>
            <a:r>
              <a:rPr sz="3200" b="1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86800" y="6477000"/>
            <a:ext cx="457200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00" y="64770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5876" y="6475474"/>
            <a:ext cx="2822448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64435" y="6429754"/>
            <a:ext cx="2570988" cy="428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559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66251" y="649631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3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462127"/>
            <a:ext cx="6779259" cy="2464435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920"/>
              </a:spcBef>
            </a:pP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sz="32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process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of tracing contour lines </a:t>
            </a:r>
            <a:r>
              <a:rPr sz="3200" b="1" spc="5" dirty="0">
                <a:solidFill>
                  <a:srgbClr val="0000FF"/>
                </a:solidFill>
                <a:latin typeface="Times New Roman"/>
                <a:cs typeface="Times New Roman"/>
              </a:rPr>
              <a:t>on 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surface of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the earth </a:t>
            </a:r>
            <a:r>
              <a:rPr sz="32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is called  </a:t>
            </a:r>
            <a:r>
              <a:rPr sz="3200" b="1" dirty="0">
                <a:solidFill>
                  <a:srgbClr val="0000FF"/>
                </a:solidFill>
                <a:latin typeface="Times New Roman"/>
                <a:cs typeface="Times New Roman"/>
              </a:rPr>
              <a:t>Contouring.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86800" y="6477000"/>
            <a:ext cx="457200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00" y="6477000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9676" y="6475474"/>
            <a:ext cx="2365248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8235" y="6429754"/>
            <a:ext cx="2570988" cy="428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559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66251" y="649631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4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247903"/>
            <a:ext cx="8759190" cy="5805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PURPOSE OF</a:t>
            </a:r>
            <a:r>
              <a:rPr sz="3200" b="1" u="heavy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endParaRPr sz="3200">
              <a:latin typeface="Times New Roman"/>
              <a:cs typeface="Times New Roman"/>
            </a:endParaRPr>
          </a:p>
          <a:p>
            <a:pPr marL="622300" marR="5080" indent="-457200" algn="just">
              <a:lnSpc>
                <a:spcPct val="100000"/>
              </a:lnSpc>
              <a:spcBef>
                <a:spcPts val="276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 survey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carried out at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starting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of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any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engineering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project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such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road,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railway,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 canal, a dam, a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building</a:t>
            </a:r>
            <a:r>
              <a:rPr sz="3200" b="1" spc="-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  <a:p>
            <a:pPr marL="622300" marR="158115" indent="-457200" algn="just">
              <a:lnSpc>
                <a:spcPct val="100000"/>
              </a:lnSpc>
              <a:spcBef>
                <a:spcPts val="495"/>
              </a:spcBef>
              <a:buClr>
                <a:srgbClr val="CC3300"/>
              </a:buClr>
              <a:buAutoNum type="romanLcParenR"/>
              <a:tabLst>
                <a:tab pos="627380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For </a:t>
            </a:r>
            <a:r>
              <a:rPr sz="3200" b="1" spc="-10" dirty="0">
                <a:latin typeface="Times New Roman"/>
                <a:cs typeface="Times New Roman"/>
              </a:rPr>
              <a:t>preparing </a:t>
            </a:r>
            <a:r>
              <a:rPr sz="3200" b="1" spc="-5" dirty="0">
                <a:latin typeface="Times New Roman"/>
                <a:cs typeface="Times New Roman"/>
              </a:rPr>
              <a:t>contour </a:t>
            </a:r>
            <a:r>
              <a:rPr sz="3200" b="1" dirty="0">
                <a:latin typeface="Times New Roman"/>
                <a:cs typeface="Times New Roman"/>
              </a:rPr>
              <a:t>maps </a:t>
            </a:r>
            <a:r>
              <a:rPr sz="3200" b="1" spc="-5" dirty="0">
                <a:latin typeface="Times New Roman"/>
                <a:cs typeface="Times New Roman"/>
              </a:rPr>
              <a:t>in </a:t>
            </a:r>
            <a:r>
              <a:rPr sz="3200" b="1" dirty="0">
                <a:latin typeface="Times New Roman"/>
                <a:cs typeface="Times New Roman"/>
              </a:rPr>
              <a:t>order to select  the most economical or suitable</a:t>
            </a:r>
            <a:r>
              <a:rPr sz="3200" b="1" spc="-1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site.</a:t>
            </a:r>
            <a:endParaRPr sz="3200">
              <a:latin typeface="Times New Roman"/>
              <a:cs typeface="Times New Roman"/>
            </a:endParaRPr>
          </a:p>
          <a:p>
            <a:pPr marL="622300" marR="158115" indent="-457200" algn="just">
              <a:lnSpc>
                <a:spcPct val="100000"/>
              </a:lnSpc>
              <a:buClr>
                <a:srgbClr val="CC3300"/>
              </a:buClr>
              <a:buFont typeface="Times New Roman"/>
              <a:buAutoNum type="romanLcParenR"/>
              <a:tabLst>
                <a:tab pos="681990" algn="l"/>
              </a:tabLst>
            </a:pPr>
            <a:r>
              <a:rPr dirty="0"/>
              <a:t>	</a:t>
            </a:r>
            <a:r>
              <a:rPr sz="3200" b="1" spc="-145" dirty="0">
                <a:latin typeface="Times New Roman"/>
                <a:cs typeface="Times New Roman"/>
              </a:rPr>
              <a:t>To </a:t>
            </a:r>
            <a:r>
              <a:rPr sz="3200" b="1" spc="-5" dirty="0">
                <a:latin typeface="Times New Roman"/>
                <a:cs typeface="Times New Roman"/>
              </a:rPr>
              <a:t>locate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alignment </a:t>
            </a:r>
            <a:r>
              <a:rPr sz="3200" b="1" dirty="0">
                <a:latin typeface="Times New Roman"/>
                <a:cs typeface="Times New Roman"/>
              </a:rPr>
              <a:t>of a canal </a:t>
            </a:r>
            <a:r>
              <a:rPr sz="3200" b="1" spc="-10" dirty="0">
                <a:latin typeface="Times New Roman"/>
                <a:cs typeface="Times New Roman"/>
              </a:rPr>
              <a:t>so </a:t>
            </a:r>
            <a:r>
              <a:rPr sz="3200" b="1" spc="-5" dirty="0">
                <a:latin typeface="Times New Roman"/>
                <a:cs typeface="Times New Roman"/>
              </a:rPr>
              <a:t>that it  </a:t>
            </a:r>
            <a:r>
              <a:rPr sz="3200" b="1" dirty="0">
                <a:latin typeface="Times New Roman"/>
                <a:cs typeface="Times New Roman"/>
              </a:rPr>
              <a:t>should follow a ridge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line.</a:t>
            </a:r>
            <a:endParaRPr sz="3200">
              <a:latin typeface="Times New Roman"/>
              <a:cs typeface="Times New Roman"/>
            </a:endParaRPr>
          </a:p>
          <a:p>
            <a:pPr marL="622300" marR="156210" indent="-457200" algn="just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AutoNum type="romanLcParenR"/>
              <a:tabLst>
                <a:tab pos="748030" algn="l"/>
              </a:tabLst>
            </a:pPr>
            <a:r>
              <a:rPr sz="3200" b="1" spc="-150" dirty="0">
                <a:latin typeface="Times New Roman"/>
                <a:cs typeface="Times New Roman"/>
              </a:rPr>
              <a:t>To </a:t>
            </a:r>
            <a:r>
              <a:rPr sz="3200" b="1" spc="-5" dirty="0">
                <a:latin typeface="Times New Roman"/>
                <a:cs typeface="Times New Roman"/>
              </a:rPr>
              <a:t>mark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alignment of </a:t>
            </a:r>
            <a:r>
              <a:rPr sz="3200" b="1" spc="-15" dirty="0">
                <a:latin typeface="Times New Roman"/>
                <a:cs typeface="Times New Roman"/>
              </a:rPr>
              <a:t>roads </a:t>
            </a:r>
            <a:r>
              <a:rPr sz="3200" b="1" dirty="0">
                <a:latin typeface="Times New Roman"/>
                <a:cs typeface="Times New Roman"/>
              </a:rPr>
              <a:t>and railways  so </a:t>
            </a:r>
            <a:r>
              <a:rPr sz="3200" b="1" spc="-5" dirty="0">
                <a:latin typeface="Times New Roman"/>
                <a:cs typeface="Times New Roman"/>
              </a:rPr>
              <a:t>that </a:t>
            </a: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10" dirty="0">
                <a:latin typeface="Times New Roman"/>
                <a:cs typeface="Times New Roman"/>
              </a:rPr>
              <a:t>quantity </a:t>
            </a:r>
            <a:r>
              <a:rPr sz="3200" b="1" dirty="0">
                <a:latin typeface="Times New Roman"/>
                <a:cs typeface="Times New Roman"/>
              </a:rPr>
              <a:t>of earthwork </a:t>
            </a:r>
            <a:r>
              <a:rPr sz="3200" b="1" spc="-5" dirty="0">
                <a:latin typeface="Times New Roman"/>
                <a:cs typeface="Times New Roman"/>
              </a:rPr>
              <a:t>both in  </a:t>
            </a:r>
            <a:r>
              <a:rPr sz="3200" b="1" dirty="0">
                <a:latin typeface="Times New Roman"/>
                <a:cs typeface="Times New Roman"/>
              </a:rPr>
              <a:t>cutting and </a:t>
            </a:r>
            <a:r>
              <a:rPr sz="3200" b="1" spc="-5" dirty="0">
                <a:latin typeface="Times New Roman"/>
                <a:cs typeface="Times New Roman"/>
              </a:rPr>
              <a:t>filling </a:t>
            </a:r>
            <a:r>
              <a:rPr sz="3200" b="1" dirty="0">
                <a:latin typeface="Times New Roman"/>
                <a:cs typeface="Times New Roman"/>
              </a:rPr>
              <a:t>should </a:t>
            </a:r>
            <a:r>
              <a:rPr sz="3200" b="1" spc="-5" dirty="0">
                <a:latin typeface="Times New Roman"/>
                <a:cs typeface="Times New Roman"/>
              </a:rPr>
              <a:t>be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minimum.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63000" y="6477000"/>
            <a:ext cx="381000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63000" y="647700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0" y="381000"/>
                </a:moveTo>
                <a:lnTo>
                  <a:pt x="381000" y="381000"/>
                </a:lnTo>
                <a:lnTo>
                  <a:pt x="381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6400800"/>
            <a:ext cx="8534400" cy="457200"/>
          </a:xfrm>
          <a:custGeom>
            <a:avLst/>
            <a:gdLst/>
            <a:ahLst/>
            <a:cxnLst/>
            <a:rect l="l" t="t" r="r" b="b"/>
            <a:pathLst>
              <a:path w="8534400" h="457200">
                <a:moveTo>
                  <a:pt x="0" y="457200"/>
                </a:moveTo>
                <a:lnTo>
                  <a:pt x="8534400" y="457200"/>
                </a:lnTo>
                <a:lnTo>
                  <a:pt x="85344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3476" y="6475474"/>
            <a:ext cx="3051048" cy="382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12035" y="6429754"/>
            <a:ext cx="2570988" cy="428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855964" y="6553823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b="1" spc="-5" dirty="0">
                <a:solidFill>
                  <a:srgbClr val="FF0066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66251" y="649631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5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69265"/>
            <a:ext cx="8308975" cy="60375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20"/>
              </a:spcBef>
            </a:pP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PURPOSE OF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CONTOURING</a:t>
            </a:r>
            <a:r>
              <a:rPr sz="3200" b="1" u="heavy" spc="-1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(contd.)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625"/>
              </a:spcBef>
              <a:buClr>
                <a:srgbClr val="CC3300"/>
              </a:buClr>
              <a:buAutoNum type="romanLcParenR" startAt="4"/>
              <a:tabLst>
                <a:tab pos="654685" algn="l"/>
              </a:tabLst>
            </a:pPr>
            <a:r>
              <a:rPr sz="3200" b="1" spc="-5" dirty="0">
                <a:latin typeface="Times New Roman"/>
                <a:cs typeface="Times New Roman"/>
              </a:rPr>
              <a:t>For getting information about </a:t>
            </a:r>
            <a:r>
              <a:rPr sz="3200" b="1" spc="-10" dirty="0">
                <a:latin typeface="Times New Roman"/>
                <a:cs typeface="Times New Roman"/>
              </a:rPr>
              <a:t>the ground  </a:t>
            </a:r>
            <a:r>
              <a:rPr sz="3200" b="1" dirty="0">
                <a:latin typeface="Times New Roman"/>
                <a:cs typeface="Times New Roman"/>
              </a:rPr>
              <a:t>whether </a:t>
            </a:r>
            <a:r>
              <a:rPr sz="3200" b="1" spc="-5" dirty="0">
                <a:latin typeface="Times New Roman"/>
                <a:cs typeface="Times New Roman"/>
              </a:rPr>
              <a:t>it </a:t>
            </a:r>
            <a:r>
              <a:rPr sz="3200" b="1" spc="-10" dirty="0">
                <a:latin typeface="Times New Roman"/>
                <a:cs typeface="Times New Roman"/>
              </a:rPr>
              <a:t>is </a:t>
            </a:r>
            <a:r>
              <a:rPr sz="3200" b="1" dirty="0">
                <a:latin typeface="Times New Roman"/>
                <a:cs typeface="Times New Roman"/>
              </a:rPr>
              <a:t>flat, </a:t>
            </a:r>
            <a:r>
              <a:rPr sz="3200" b="1" spc="-5" dirty="0">
                <a:latin typeface="Times New Roman"/>
                <a:cs typeface="Times New Roman"/>
              </a:rPr>
              <a:t>undulating </a:t>
            </a:r>
            <a:r>
              <a:rPr sz="3200" b="1" dirty="0">
                <a:latin typeface="Times New Roman"/>
                <a:cs typeface="Times New Roman"/>
              </a:rPr>
              <a:t>or  mountainous.</a:t>
            </a:r>
            <a:endParaRPr sz="3200">
              <a:latin typeface="Times New Roman"/>
              <a:cs typeface="Times New Roman"/>
            </a:endParaRPr>
          </a:p>
          <a:p>
            <a:pPr marL="469900" marR="10160" indent="-457834" algn="just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Font typeface="Times New Roman"/>
              <a:buAutoNum type="romanLcParenR" startAt="4"/>
              <a:tabLst>
                <a:tab pos="608965" algn="l"/>
              </a:tabLst>
            </a:pPr>
            <a:r>
              <a:rPr dirty="0"/>
              <a:t>	</a:t>
            </a:r>
            <a:r>
              <a:rPr sz="3200" b="1" spc="-155" dirty="0">
                <a:latin typeface="Times New Roman"/>
                <a:cs typeface="Times New Roman"/>
              </a:rPr>
              <a:t>To </a:t>
            </a:r>
            <a:r>
              <a:rPr sz="3200" b="1" spc="-5" dirty="0">
                <a:latin typeface="Times New Roman"/>
                <a:cs typeface="Times New Roman"/>
              </a:rPr>
              <a:t>find the capacity of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10" dirty="0">
                <a:latin typeface="Times New Roman"/>
                <a:cs typeface="Times New Roman"/>
              </a:rPr>
              <a:t>reservoir </a:t>
            </a:r>
            <a:r>
              <a:rPr sz="3200" b="1" dirty="0">
                <a:latin typeface="Times New Roman"/>
                <a:cs typeface="Times New Roman"/>
              </a:rPr>
              <a:t>and  </a:t>
            </a:r>
            <a:r>
              <a:rPr sz="3200" b="1" spc="-5" dirty="0">
                <a:latin typeface="Times New Roman"/>
                <a:cs typeface="Times New Roman"/>
              </a:rPr>
              <a:t>volume of earthwork </a:t>
            </a:r>
            <a:r>
              <a:rPr sz="3200" b="1" dirty="0">
                <a:latin typeface="Times New Roman"/>
                <a:cs typeface="Times New Roman"/>
              </a:rPr>
              <a:t>especially </a:t>
            </a:r>
            <a:r>
              <a:rPr sz="3200" b="1" spc="-10" dirty="0">
                <a:latin typeface="Times New Roman"/>
                <a:cs typeface="Times New Roman"/>
              </a:rPr>
              <a:t>in </a:t>
            </a:r>
            <a:r>
              <a:rPr sz="3200" b="1" dirty="0">
                <a:latin typeface="Times New Roman"/>
                <a:cs typeface="Times New Roman"/>
              </a:rPr>
              <a:t>a  mountainous</a:t>
            </a:r>
            <a:r>
              <a:rPr sz="3200" b="1" spc="-3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region.</a:t>
            </a:r>
            <a:endParaRPr sz="3200">
              <a:latin typeface="Times New Roman"/>
              <a:cs typeface="Times New Roman"/>
            </a:endParaRPr>
          </a:p>
          <a:p>
            <a:pPr marL="469900" marR="5715" indent="-457834" algn="just">
              <a:lnSpc>
                <a:spcPct val="100000"/>
              </a:lnSpc>
              <a:buClr>
                <a:srgbClr val="CC3300"/>
              </a:buClr>
              <a:buAutoNum type="romanLcParenR" startAt="4"/>
              <a:tabLst>
                <a:tab pos="596900" algn="l"/>
              </a:tabLst>
            </a:pPr>
            <a:r>
              <a:rPr sz="3200" b="1" spc="-155" dirty="0">
                <a:latin typeface="Times New Roman"/>
                <a:cs typeface="Times New Roman"/>
              </a:rPr>
              <a:t>To </a:t>
            </a:r>
            <a:r>
              <a:rPr sz="3200" b="1" dirty="0">
                <a:latin typeface="Times New Roman"/>
                <a:cs typeface="Times New Roman"/>
              </a:rPr>
              <a:t>trace </a:t>
            </a:r>
            <a:r>
              <a:rPr sz="3200" b="1" spc="-5" dirty="0">
                <a:latin typeface="Times New Roman"/>
                <a:cs typeface="Times New Roman"/>
              </a:rPr>
              <a:t>out the </a:t>
            </a:r>
            <a:r>
              <a:rPr sz="3200" b="1" dirty="0">
                <a:latin typeface="Times New Roman"/>
                <a:cs typeface="Times New Roman"/>
              </a:rPr>
              <a:t>given grade </a:t>
            </a:r>
            <a:r>
              <a:rPr sz="3200" b="1" spc="-5" dirty="0">
                <a:latin typeface="Times New Roman"/>
                <a:cs typeface="Times New Roman"/>
              </a:rPr>
              <a:t>of </a:t>
            </a:r>
            <a:r>
              <a:rPr sz="3200" b="1" dirty="0">
                <a:latin typeface="Times New Roman"/>
                <a:cs typeface="Times New Roman"/>
              </a:rPr>
              <a:t>a </a:t>
            </a:r>
            <a:r>
              <a:rPr sz="3200" b="1" spc="-5" dirty="0">
                <a:latin typeface="Times New Roman"/>
                <a:cs typeface="Times New Roman"/>
              </a:rPr>
              <a:t>particular  </a:t>
            </a:r>
            <a:r>
              <a:rPr sz="3200" b="1" spc="-10" dirty="0">
                <a:latin typeface="Times New Roman"/>
                <a:cs typeface="Times New Roman"/>
              </a:rPr>
              <a:t>route.</a:t>
            </a:r>
            <a:endParaRPr sz="32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"/>
              </a:spcBef>
              <a:buClr>
                <a:srgbClr val="CC3300"/>
              </a:buClr>
              <a:buAutoNum type="romanLcParenR" startAt="4"/>
              <a:tabLst>
                <a:tab pos="578485" algn="l"/>
              </a:tabLst>
            </a:pPr>
            <a:r>
              <a:rPr sz="3200" b="1" spc="-145" dirty="0">
                <a:latin typeface="Times New Roman"/>
                <a:cs typeface="Times New Roman"/>
              </a:rPr>
              <a:t>To </a:t>
            </a:r>
            <a:r>
              <a:rPr sz="3200" b="1" dirty="0">
                <a:latin typeface="Times New Roman"/>
                <a:cs typeface="Times New Roman"/>
              </a:rPr>
              <a:t>locate </a:t>
            </a:r>
            <a:r>
              <a:rPr sz="3200" b="1" spc="-5" dirty="0">
                <a:latin typeface="Times New Roman"/>
                <a:cs typeface="Times New Roman"/>
              </a:rPr>
              <a:t>the </a:t>
            </a:r>
            <a:r>
              <a:rPr sz="3200" b="1" dirty="0">
                <a:latin typeface="Times New Roman"/>
                <a:cs typeface="Times New Roman"/>
              </a:rPr>
              <a:t>physical </a:t>
            </a:r>
            <a:r>
              <a:rPr sz="3200" b="1" spc="-10" dirty="0">
                <a:latin typeface="Times New Roman"/>
                <a:cs typeface="Times New Roman"/>
              </a:rPr>
              <a:t>features </a:t>
            </a:r>
            <a:r>
              <a:rPr sz="3200" b="1" dirty="0">
                <a:latin typeface="Times New Roman"/>
                <a:cs typeface="Times New Roman"/>
              </a:rPr>
              <a:t>of the </a:t>
            </a:r>
            <a:r>
              <a:rPr sz="3200" b="1" spc="-15" dirty="0">
                <a:latin typeface="Times New Roman"/>
                <a:cs typeface="Times New Roman"/>
              </a:rPr>
              <a:t>ground  </a:t>
            </a:r>
            <a:r>
              <a:rPr sz="3200" b="1" dirty="0">
                <a:latin typeface="Times New Roman"/>
                <a:cs typeface="Times New Roman"/>
              </a:rPr>
              <a:t>such as a </a:t>
            </a:r>
            <a:r>
              <a:rPr sz="3200" b="1" spc="-10" dirty="0">
                <a:latin typeface="Times New Roman"/>
                <a:cs typeface="Times New Roman"/>
              </a:rPr>
              <a:t>pond </a:t>
            </a:r>
            <a:r>
              <a:rPr sz="3200" b="1" spc="-5" dirty="0">
                <a:latin typeface="Times New Roman"/>
                <a:cs typeface="Times New Roman"/>
              </a:rPr>
              <a:t>depression, hill, </a:t>
            </a:r>
            <a:r>
              <a:rPr sz="3200" b="1" dirty="0">
                <a:latin typeface="Times New Roman"/>
                <a:cs typeface="Times New Roman"/>
              </a:rPr>
              <a:t>steep </a:t>
            </a:r>
            <a:r>
              <a:rPr sz="3200" b="1" spc="-10" dirty="0">
                <a:latin typeface="Times New Roman"/>
                <a:cs typeface="Times New Roman"/>
              </a:rPr>
              <a:t>or  </a:t>
            </a:r>
            <a:r>
              <a:rPr sz="3200" b="1" dirty="0">
                <a:latin typeface="Times New Roman"/>
                <a:cs typeface="Times New Roman"/>
              </a:rPr>
              <a:t>small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slopes.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5876" y="6475474"/>
            <a:ext cx="27462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644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66251" y="649631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6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47903"/>
            <a:ext cx="8385175" cy="5881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endParaRPr sz="3200">
              <a:latin typeface="Times New Roman"/>
              <a:cs typeface="Times New Roman"/>
            </a:endParaRPr>
          </a:p>
          <a:p>
            <a:pPr marL="12700" marR="5080" indent="400685" algn="just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constant vertical distance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between two  consecutive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is called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interval.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32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HORIZONTAL</a:t>
            </a:r>
            <a:r>
              <a:rPr sz="3200" b="1" u="heavy" spc="-2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EQUIVALENT</a:t>
            </a:r>
            <a:endParaRPr sz="3200">
              <a:latin typeface="Times New Roman"/>
              <a:cs typeface="Times New Roman"/>
            </a:endParaRPr>
          </a:p>
          <a:p>
            <a:pPr marL="12700" marR="88265" indent="501650" algn="just">
              <a:lnSpc>
                <a:spcPct val="100000"/>
              </a:lnSpc>
            </a:pPr>
            <a:r>
              <a:rPr sz="3200" b="1" dirty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horizontal distance </a:t>
            </a:r>
            <a:r>
              <a:rPr sz="3200" b="1" dirty="0">
                <a:latin typeface="Times New Roman"/>
                <a:cs typeface="Times New Roman"/>
              </a:rPr>
              <a:t>between </a:t>
            </a:r>
            <a:r>
              <a:rPr sz="3200" b="1" spc="-5" dirty="0">
                <a:latin typeface="Times New Roman"/>
                <a:cs typeface="Times New Roman"/>
              </a:rPr>
              <a:t>any </a:t>
            </a:r>
            <a:r>
              <a:rPr sz="3200" b="1" dirty="0">
                <a:latin typeface="Times New Roman"/>
                <a:cs typeface="Times New Roman"/>
              </a:rPr>
              <a:t>two  </a:t>
            </a:r>
            <a:r>
              <a:rPr sz="3200" b="1" spc="-5" dirty="0">
                <a:latin typeface="Times New Roman"/>
                <a:cs typeface="Times New Roman"/>
              </a:rPr>
              <a:t>adjacent contours is </a:t>
            </a:r>
            <a:r>
              <a:rPr sz="3200" b="1" dirty="0">
                <a:latin typeface="Times New Roman"/>
                <a:cs typeface="Times New Roman"/>
              </a:rPr>
              <a:t>called </a:t>
            </a:r>
            <a:r>
              <a:rPr sz="3200" b="1" spc="-5" dirty="0">
                <a:latin typeface="Times New Roman"/>
                <a:cs typeface="Times New Roman"/>
              </a:rPr>
              <a:t>as horizontal  </a:t>
            </a:r>
            <a:r>
              <a:rPr sz="3200" b="1" dirty="0">
                <a:latin typeface="Times New Roman"/>
                <a:cs typeface="Times New Roman"/>
              </a:rPr>
              <a:t>equivalent.</a:t>
            </a:r>
            <a:endParaRPr sz="3200">
              <a:latin typeface="Times New Roman"/>
              <a:cs typeface="Times New Roman"/>
            </a:endParaRPr>
          </a:p>
          <a:p>
            <a:pPr marL="12700" marR="87630" indent="603250" algn="just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interval is constant between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consecutive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while the</a:t>
            </a:r>
            <a:r>
              <a:rPr sz="3200" b="1" spc="57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horizontal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equivalent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variable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depends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upon the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slope of the</a:t>
            </a:r>
            <a:r>
              <a:rPr sz="3200" b="1" spc="-35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ground.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477000"/>
            <a:ext cx="9144000" cy="381000"/>
          </a:xfrm>
          <a:custGeom>
            <a:avLst/>
            <a:gdLst/>
            <a:ahLst/>
            <a:cxnLst/>
            <a:rect l="l" t="t" r="r" b="b"/>
            <a:pathLst>
              <a:path w="9144000" h="381000">
                <a:moveTo>
                  <a:pt x="0" y="381000"/>
                </a:moveTo>
                <a:lnTo>
                  <a:pt x="9144000" y="381000"/>
                </a:lnTo>
                <a:lnTo>
                  <a:pt x="9144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55876" y="6475474"/>
            <a:ext cx="27462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44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66251" y="649631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7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76453"/>
            <a:ext cx="8463280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831339">
              <a:lnSpc>
                <a:spcPct val="100000"/>
              </a:lnSpc>
              <a:spcBef>
                <a:spcPts val="105"/>
              </a:spcBef>
            </a:pPr>
            <a:r>
              <a:rPr sz="3200" b="1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FACTORS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ON WHICH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CONTOUR</a:t>
            </a:r>
            <a:r>
              <a:rPr sz="3200"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-  </a:t>
            </a:r>
            <a:r>
              <a:rPr sz="3200" b="1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INTERVAL</a:t>
            </a:r>
            <a:r>
              <a:rPr sz="3200" b="1" u="heavy" spc="-1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DEPENDS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contour interval depends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upon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r>
              <a:rPr sz="3200" b="1" spc="-16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following  factors:-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2534538"/>
            <a:ext cx="41776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44195" algn="l"/>
                <a:tab pos="1504315" algn="l"/>
                <a:tab pos="2999740" algn="l"/>
                <a:tab pos="3622040" algn="l"/>
              </a:tabLst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)	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The	Natu</a:t>
            </a:r>
            <a:r>
              <a:rPr sz="3200" b="1" spc="-65" dirty="0">
                <a:solidFill>
                  <a:srgbClr val="CC3300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e	</a:t>
            </a:r>
            <a:r>
              <a:rPr sz="3200" b="1" spc="5" dirty="0">
                <a:solidFill>
                  <a:srgbClr val="CC3300"/>
                </a:solidFill>
                <a:latin typeface="Times New Roman"/>
                <a:cs typeface="Times New Roman"/>
              </a:rPr>
              <a:t>o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f	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3801" y="2534538"/>
            <a:ext cx="163322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3622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G</a:t>
            </a:r>
            <a:r>
              <a:rPr sz="3200" b="1" spc="-55" dirty="0">
                <a:solidFill>
                  <a:srgbClr val="CC3300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o</a:t>
            </a:r>
            <a:r>
              <a:rPr sz="3200" b="1" spc="-15" dirty="0">
                <a:solidFill>
                  <a:srgbClr val="CC3300"/>
                </a:solidFill>
                <a:latin typeface="Times New Roman"/>
                <a:cs typeface="Times New Roman"/>
              </a:rPr>
              <a:t>u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nd  </a:t>
            </a:r>
            <a:r>
              <a:rPr sz="3200" b="1" spc="-25" dirty="0">
                <a:solidFill>
                  <a:srgbClr val="000099"/>
                </a:solidFill>
                <a:latin typeface="Times New Roman"/>
                <a:cs typeface="Times New Roman"/>
              </a:rPr>
              <a:t>country,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6217" y="2534538"/>
            <a:ext cx="229425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5"/>
              </a:spcBef>
              <a:tabLst>
                <a:tab pos="756285" algn="l"/>
                <a:tab pos="1624965" algn="l"/>
              </a:tabLst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	f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l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at	and 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6714" y="3022219"/>
            <a:ext cx="13798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</a:t>
            </a:r>
            <a:r>
              <a:rPr sz="3200" b="1" spc="5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our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3022219"/>
            <a:ext cx="38576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955800" algn="l"/>
                <a:tab pos="2129790" algn="l"/>
                <a:tab pos="2521585" algn="l"/>
                <a:tab pos="3742690" algn="l"/>
              </a:tabLst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uniformly		sloping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terval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	small	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9372" y="3509848"/>
            <a:ext cx="37217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93444" algn="l"/>
                <a:tab pos="1524635" algn="l"/>
                <a:tab pos="3053080" algn="l"/>
              </a:tabLst>
            </a:pP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bu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	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n	b</a:t>
            </a:r>
            <a:r>
              <a:rPr sz="3200" b="1" spc="-65" dirty="0">
                <a:solidFill>
                  <a:srgbClr val="000099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oken	a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3997833"/>
            <a:ext cx="784669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mountainous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region 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interval  should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large otherwise 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contours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will  come too close to each</a:t>
            </a:r>
            <a:r>
              <a:rPr sz="3200" b="1" spc="-7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spc="-45" dirty="0">
                <a:solidFill>
                  <a:srgbClr val="000099"/>
                </a:solidFill>
                <a:latin typeface="Times New Roman"/>
                <a:cs typeface="Times New Roman"/>
              </a:rPr>
              <a:t>other.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08276" y="6475474"/>
            <a:ext cx="29748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168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60194" y="6457559"/>
            <a:ext cx="2150745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CON</a:t>
            </a:r>
            <a:r>
              <a:rPr sz="2400" b="1" spc="-65" dirty="0">
                <a:solidFill>
                  <a:srgbClr val="990000"/>
                </a:solidFill>
                <a:latin typeface="Times New Roman"/>
                <a:cs typeface="Times New Roman"/>
              </a:rPr>
              <a:t>T</a:t>
            </a:r>
            <a:r>
              <a:rPr sz="2400" b="1" spc="-5" dirty="0">
                <a:solidFill>
                  <a:srgbClr val="990000"/>
                </a:solidFill>
                <a:latin typeface="Times New Roman"/>
                <a:cs typeface="Times New Roman"/>
              </a:rPr>
              <a:t>OURI</a:t>
            </a:r>
            <a:r>
              <a:rPr sz="2400" b="1" spc="-15" dirty="0">
                <a:solidFill>
                  <a:srgbClr val="99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66251" y="6496317"/>
            <a:ext cx="17843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090"/>
              </a:lnSpc>
            </a:pPr>
            <a:fld id="{81D60167-4931-47E6-BA6A-407CBD079E47}" type="slidenum"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76453"/>
            <a:ext cx="663638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FACTORS </a:t>
            </a:r>
            <a:r>
              <a:rPr dirty="0"/>
              <a:t>ON WHICH </a:t>
            </a:r>
            <a:r>
              <a:rPr spc="-5" dirty="0"/>
              <a:t>CONTOUR</a:t>
            </a:r>
            <a:r>
              <a:rPr u="none" spc="-120" dirty="0"/>
              <a:t> </a:t>
            </a:r>
            <a:r>
              <a:rPr u="none" dirty="0"/>
              <a:t>-  </a:t>
            </a:r>
            <a:r>
              <a:rPr spc="-65" dirty="0"/>
              <a:t>INTERVAL</a:t>
            </a:r>
            <a:r>
              <a:rPr spc="-185" dirty="0"/>
              <a:t> </a:t>
            </a:r>
            <a:r>
              <a:rPr dirty="0"/>
              <a:t>DEPENDS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048637"/>
            <a:ext cx="838517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ii)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Purpose and </a:t>
            </a:r>
            <a:r>
              <a:rPr sz="3200" b="1" dirty="0">
                <a:solidFill>
                  <a:srgbClr val="CC3300"/>
                </a:solidFill>
                <a:latin typeface="Times New Roman"/>
                <a:cs typeface="Times New Roman"/>
              </a:rPr>
              <a:t>extent </a:t>
            </a:r>
            <a:r>
              <a:rPr sz="32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of the </a:t>
            </a:r>
            <a:r>
              <a:rPr sz="3200" b="1" spc="-30" dirty="0">
                <a:solidFill>
                  <a:srgbClr val="CC3300"/>
                </a:solidFill>
                <a:latin typeface="Times New Roman"/>
                <a:cs typeface="Times New Roman"/>
              </a:rPr>
              <a:t>survey. </a:t>
            </a:r>
            <a:r>
              <a:rPr sz="3200" b="1" spc="-30" dirty="0">
                <a:solidFill>
                  <a:srgbClr val="0000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Contour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interval is small if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area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to be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surveyed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small and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maps </a:t>
            </a:r>
            <a:r>
              <a:rPr sz="3200" b="1" spc="-20" dirty="0">
                <a:solidFill>
                  <a:srgbClr val="000099"/>
                </a:solidFill>
                <a:latin typeface="Times New Roman"/>
                <a:cs typeface="Times New Roman"/>
              </a:rPr>
              <a:t>are </a:t>
            </a:r>
            <a:r>
              <a:rPr sz="3200" b="1" spc="-15" dirty="0">
                <a:solidFill>
                  <a:srgbClr val="000099"/>
                </a:solidFill>
                <a:latin typeface="Times New Roman"/>
                <a:cs typeface="Times New Roman"/>
              </a:rPr>
              <a:t>required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used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for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design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work or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for  determining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the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quantities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of earth work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etc.  while wider interval shall have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to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be kept for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large </a:t>
            </a:r>
            <a:r>
              <a:rPr sz="3200" b="1" spc="-10" dirty="0">
                <a:solidFill>
                  <a:srgbClr val="000099"/>
                </a:solidFill>
                <a:latin typeface="Times New Roman"/>
                <a:cs typeface="Times New Roman"/>
              </a:rPr>
              <a:t>areas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and comparatively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less </a:t>
            </a:r>
            <a:r>
              <a:rPr sz="3200" b="1" spc="-5" dirty="0">
                <a:solidFill>
                  <a:srgbClr val="000099"/>
                </a:solidFill>
                <a:latin typeface="Times New Roman"/>
                <a:cs typeface="Times New Roman"/>
              </a:rPr>
              <a:t>important  </a:t>
            </a:r>
            <a:r>
              <a:rPr sz="3200" b="1" dirty="0">
                <a:solidFill>
                  <a:srgbClr val="000099"/>
                </a:solidFill>
                <a:latin typeface="Times New Roman"/>
                <a:cs typeface="Times New Roman"/>
              </a:rPr>
              <a:t>works.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477000"/>
            <a:ext cx="9144000" cy="381000"/>
          </a:xfrm>
          <a:custGeom>
            <a:avLst/>
            <a:gdLst/>
            <a:ahLst/>
            <a:cxnLst/>
            <a:rect l="l" t="t" r="r" b="b"/>
            <a:pathLst>
              <a:path w="9144000" h="381000">
                <a:moveTo>
                  <a:pt x="0" y="381000"/>
                </a:moveTo>
                <a:lnTo>
                  <a:pt x="9144000" y="381000"/>
                </a:lnTo>
                <a:lnTo>
                  <a:pt x="9144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400800"/>
            <a:ext cx="8763000" cy="457200"/>
          </a:xfrm>
          <a:custGeom>
            <a:avLst/>
            <a:gdLst/>
            <a:ahLst/>
            <a:cxnLst/>
            <a:rect l="l" t="t" r="r" b="b"/>
            <a:pathLst>
              <a:path w="8763000" h="457200">
                <a:moveTo>
                  <a:pt x="0" y="457200"/>
                </a:moveTo>
                <a:lnTo>
                  <a:pt x="8763000" y="457200"/>
                </a:lnTo>
                <a:lnTo>
                  <a:pt x="8763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9676" y="6475474"/>
            <a:ext cx="2898648" cy="382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8235" y="6429754"/>
            <a:ext cx="2570988" cy="428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62" y="6424371"/>
            <a:ext cx="8753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9136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990000"/>
                </a:solidFill>
                <a:latin typeface="Times New Roman"/>
                <a:cs typeface="Times New Roman"/>
              </a:rPr>
              <a:t>CONTOURING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63000" y="6400800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457200"/>
                </a:moveTo>
                <a:lnTo>
                  <a:pt x="381000" y="457200"/>
                </a:lnTo>
                <a:lnTo>
                  <a:pt x="381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767762" y="6481762"/>
            <a:ext cx="371475" cy="376555"/>
          </a:xfrm>
          <a:prstGeom prst="rect">
            <a:avLst/>
          </a:prstGeom>
          <a:solidFill>
            <a:srgbClr val="BADFE2"/>
          </a:solidFill>
        </p:spPr>
        <p:txBody>
          <a:bodyPr vert="horz" wrap="square" lIns="0" tIns="571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45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464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Contouring </vt:lpstr>
      <vt:lpstr>Contour An imaginary line on the ground  surface joining the points of equal elevation is  known as contour.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ON WHICH CONTOUR -  INTERVAL DEPENDS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Usman Ismail</cp:lastModifiedBy>
  <cp:revision>2</cp:revision>
  <dcterms:created xsi:type="dcterms:W3CDTF">2020-04-11T11:35:13Z</dcterms:created>
  <dcterms:modified xsi:type="dcterms:W3CDTF">2020-05-05T09:15:38Z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2020-04-11T00:00:00Z</vt:filetime>
  </property>
</Properties>
</file>